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4"/>
  </p:notesMasterIdLst>
  <p:handoutMasterIdLst>
    <p:handoutMasterId r:id="rId15"/>
  </p:handoutMasterIdLst>
  <p:sldIdLst>
    <p:sldId id="547" r:id="rId2"/>
    <p:sldId id="550" r:id="rId3"/>
    <p:sldId id="563" r:id="rId4"/>
    <p:sldId id="572" r:id="rId5"/>
    <p:sldId id="573" r:id="rId6"/>
    <p:sldId id="574" r:id="rId7"/>
    <p:sldId id="564" r:id="rId8"/>
    <p:sldId id="565" r:id="rId9"/>
    <p:sldId id="562" r:id="rId10"/>
    <p:sldId id="554" r:id="rId11"/>
    <p:sldId id="552" r:id="rId12"/>
    <p:sldId id="553" r:id="rId1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63"/>
            <p14:sldId id="572"/>
            <p14:sldId id="573"/>
            <p14:sldId id="574"/>
            <p14:sldId id="564"/>
            <p14:sldId id="565"/>
            <p14:sldId id="562"/>
            <p14:sldId id="554"/>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4" autoAdjust="0"/>
    <p:restoredTop sz="94660"/>
  </p:normalViewPr>
  <p:slideViewPr>
    <p:cSldViewPr>
      <p:cViewPr varScale="1">
        <p:scale>
          <a:sx n="109" d="100"/>
          <a:sy n="109" d="100"/>
        </p:scale>
        <p:origin x="1098"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2024-10-02</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10/2/2024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Werner </a:t>
            </a:r>
            <a:r>
              <a:rPr lang="en-US" sz="1100" b="0" kern="0" dirty="0" err="1" smtClean="0">
                <a:solidFill>
                  <a:srgbClr val="FFFFFF"/>
                </a:solidFill>
                <a:latin typeface="Georgia" panose="02040502050405020303" pitchFamily="18" charset="0"/>
                <a:ea typeface="ＭＳ Ｐゴシック" charset="-128"/>
                <a:cs typeface="Arial" pitchFamily="34" charset="0"/>
              </a:rPr>
              <a:t>Dietl</a:t>
            </a:r>
            <a:r>
              <a:rPr lang="en-US" sz="1100" b="0" kern="0" dirty="0" smtClean="0">
                <a:solidFill>
                  <a:srgbClr val="FFFFFF"/>
                </a:solidFill>
                <a:latin typeface="Georgia" panose="02040502050405020303" pitchFamily="18" charset="0"/>
                <a:ea typeface="ＭＳ Ｐゴシック" charset="-128"/>
                <a:cs typeface="Arial" pitchFamily="34" charset="0"/>
              </a:rPr>
              <a:t>, Ph.D.</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Default values of parameters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Default values of parameters</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how parameters can be given default values</a:t>
            </a:r>
          </a:p>
          <a:p>
            <a:pPr lvl="1"/>
            <a:r>
              <a:rPr lang="en-CA" dirty="0" smtClean="0"/>
              <a:t>Learn the rules under which they can be defined and used</a:t>
            </a:r>
          </a:p>
          <a:p>
            <a:pPr lvl="1"/>
            <a:r>
              <a:rPr lang="en-CA" dirty="0" smtClean="0"/>
              <a:t>Look </a:t>
            </a:r>
            <a:r>
              <a:rPr lang="en-CA" smtClean="0"/>
              <a:t>at two examples</a:t>
            </a:r>
            <a:endParaRPr lang="en-CA" dirty="0" smtClean="0"/>
          </a:p>
          <a:p>
            <a:pPr lvl="1"/>
            <a:endParaRPr lang="en-CA" dirty="0" smtClean="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lstStyle/>
          <a:p>
            <a:r>
              <a:rPr lang="en-CA" dirty="0" smtClean="0"/>
              <a:t>Up to this point, when a function is called,</a:t>
            </a:r>
          </a:p>
          <a:p>
            <a:pPr marL="0" indent="0">
              <a:buNone/>
            </a:pPr>
            <a:r>
              <a:rPr lang="en-US" dirty="0"/>
              <a:t>	</a:t>
            </a:r>
            <a:r>
              <a:rPr lang="en-US" dirty="0" smtClean="0"/>
              <a:t>the function call must have an argument for each parameter</a:t>
            </a:r>
            <a:endParaRPr lang="en-CA" dirty="0" smtClean="0"/>
          </a:p>
          <a:p>
            <a:r>
              <a:rPr lang="en-CA" dirty="0" smtClean="0"/>
              <a:t>In some cases, some parameters may have obvious default values</a:t>
            </a:r>
          </a:p>
          <a:p>
            <a:pPr lvl="1" algn="l"/>
            <a:r>
              <a:rPr lang="en-CA" dirty="0" smtClean="0"/>
              <a:t>Corresponding arguments are needed only if they differ from the default</a:t>
            </a:r>
          </a:p>
          <a:p>
            <a:pPr lvl="1"/>
            <a:r>
              <a:rPr lang="en-CA" dirty="0" smtClean="0"/>
              <a:t>Benefit:	cleaner function calls</a:t>
            </a:r>
          </a:p>
          <a:p>
            <a:pPr lvl="1"/>
            <a:r>
              <a:rPr lang="en-CA" dirty="0" smtClean="0"/>
              <a:t>Issue:	the programmer reading the code must be aware of the 		default values</a:t>
            </a:r>
          </a:p>
          <a:p>
            <a:endParaRPr lang="en-CA" dirty="0" smtClean="0"/>
          </a:p>
          <a:p>
            <a:r>
              <a:rPr lang="en-CA" dirty="0" smtClean="0"/>
              <a:t>These are also called </a:t>
            </a:r>
            <a:r>
              <a:rPr lang="en-CA" i="1" dirty="0" smtClean="0"/>
              <a:t>default arguments</a:t>
            </a:r>
            <a:r>
              <a:rPr lang="en-CA" dirty="0" smtClean="0"/>
              <a:t> or </a:t>
            </a:r>
            <a:r>
              <a:rPr lang="en-CA" i="1" dirty="0" smtClean="0"/>
              <a:t>optional parameters</a:t>
            </a:r>
            <a:endParaRPr lang="en-CA" dirty="0" smtClean="0"/>
          </a:p>
        </p:txBody>
      </p:sp>
    </p:spTree>
    <p:custDataLst>
      <p:tags r:id="rId1"/>
    </p:custDataLst>
    <p:extLst>
      <p:ext uri="{BB962C8B-B14F-4D97-AF65-F5344CB8AC3E}">
        <p14:creationId xmlns:p14="http://schemas.microsoft.com/office/powerpoint/2010/main" val="1047280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values of parameters</a:t>
            </a:r>
            <a:endParaRPr lang="en-CA" dirty="0"/>
          </a:p>
        </p:txBody>
      </p:sp>
      <p:sp>
        <p:nvSpPr>
          <p:cNvPr id="3" name="Content Placeholder 2"/>
          <p:cNvSpPr>
            <a:spLocks noGrp="1"/>
          </p:cNvSpPr>
          <p:nvPr>
            <p:ph idx="1"/>
          </p:nvPr>
        </p:nvSpPr>
        <p:spPr/>
        <p:txBody>
          <a:bodyPr/>
          <a:lstStyle/>
          <a:p>
            <a:r>
              <a:rPr lang="en-US" dirty="0" smtClean="0"/>
              <a:t>If a function has </a:t>
            </a:r>
            <a:r>
              <a:rPr lang="en-US" i="1" dirty="0" smtClean="0">
                <a:latin typeface="Times New Roman" panose="02020603050405020304" pitchFamily="18" charset="0"/>
                <a:cs typeface="Times New Roman" panose="02020603050405020304" pitchFamily="18" charset="0"/>
              </a:rPr>
              <a:t>n</a:t>
            </a:r>
            <a:r>
              <a:rPr lang="en-US" dirty="0" smtClean="0"/>
              <a:t> parameters,</a:t>
            </a:r>
          </a:p>
          <a:p>
            <a:pPr marL="0" indent="0">
              <a:buNone/>
            </a:pPr>
            <a:r>
              <a:rPr lang="en-US" dirty="0"/>
              <a:t>	</a:t>
            </a:r>
            <a:r>
              <a:rPr lang="en-US" dirty="0" smtClean="0"/>
              <a:t>the last </a:t>
            </a:r>
            <a:r>
              <a:rPr lang="en-US" i="1" dirty="0">
                <a:latin typeface="Times New Roman" panose="02020603050405020304" pitchFamily="18" charset="0"/>
                <a:cs typeface="Times New Roman" panose="02020603050405020304" pitchFamily="18" charset="0"/>
              </a:rPr>
              <a:t>m ≤ </a:t>
            </a:r>
            <a:r>
              <a:rPr lang="en-US" i="1" dirty="0" smtClean="0">
                <a:latin typeface="Times New Roman" panose="02020603050405020304" pitchFamily="18" charset="0"/>
                <a:cs typeface="Times New Roman" panose="02020603050405020304" pitchFamily="18" charset="0"/>
              </a:rPr>
              <a:t>n</a:t>
            </a:r>
            <a:r>
              <a:rPr lang="en-US" dirty="0" smtClean="0"/>
              <a:t> parameters can be given default parameters</a:t>
            </a:r>
          </a:p>
          <a:p>
            <a:pPr marL="0" indent="0">
              <a:buNone/>
            </a:pPr>
            <a:endParaRPr lang="en-US" dirty="0"/>
          </a:p>
          <a:p>
            <a:r>
              <a:rPr lang="en-US" dirty="0" smtClean="0"/>
              <a:t>Easiest to show by example:</a:t>
            </a:r>
          </a:p>
          <a:p>
            <a:pPr lvl="1"/>
            <a:r>
              <a:rPr lang="en-US" dirty="0" smtClean="0"/>
              <a:t>The assignment operator is used to designate default values</a:t>
            </a:r>
          </a:p>
          <a:p>
            <a:pPr marL="914400" lvl="2" indent="0">
              <a:buNone/>
            </a:pPr>
            <a:r>
              <a:rPr lang="en-US" sz="1600" dirty="0" smtClean="0">
                <a:latin typeface="Consolas" panose="020B0609020204030204" pitchFamily="49" charset="0"/>
              </a:rPr>
              <a:t>// Function declarations</a:t>
            </a:r>
          </a:p>
          <a:p>
            <a:pPr marL="914400" lvl="2" indent="0">
              <a:buNone/>
            </a:pPr>
            <a:r>
              <a:rPr lang="en-US" sz="1600" dirty="0" smtClean="0">
                <a:latin typeface="Consolas" panose="020B0609020204030204" pitchFamily="49" charset="0"/>
              </a:rPr>
              <a:t>//  - default parameter values must appear in the declaration</a:t>
            </a:r>
            <a:endParaRPr lang="en-US" sz="1600" dirty="0">
              <a:latin typeface="Consolas" panose="020B0609020204030204" pitchFamily="49" charset="0"/>
            </a:endParaRPr>
          </a:p>
          <a:p>
            <a:pPr marL="914400" lvl="2" indent="0">
              <a:buNone/>
            </a:pPr>
            <a:r>
              <a:rPr lang="en-US" sz="1600" dirty="0" err="1" smtClean="0">
                <a:latin typeface="Consolas" panose="020B0609020204030204" pitchFamily="49" charset="0"/>
              </a:rPr>
              <a:t>int</a:t>
            </a:r>
            <a:r>
              <a:rPr lang="en-US" sz="1600" dirty="0" smtClean="0">
                <a:latin typeface="Consolas" panose="020B0609020204030204" pitchFamily="49" charset="0"/>
              </a:rPr>
              <a:t> sum( </a:t>
            </a:r>
            <a:r>
              <a:rPr lang="en-US" sz="1600" dirty="0" err="1" smtClean="0">
                <a:latin typeface="Consolas" panose="020B0609020204030204" pitchFamily="49" charset="0"/>
              </a:rPr>
              <a:t>int</a:t>
            </a:r>
            <a:r>
              <a:rPr lang="en-US" sz="1600" dirty="0" smtClean="0">
                <a:latin typeface="Consolas" panose="020B0609020204030204" pitchFamily="49" charset="0"/>
              </a:rPr>
              <a:t> </a:t>
            </a:r>
            <a:r>
              <a:rPr lang="en-US" sz="1600" dirty="0" err="1" smtClean="0">
                <a:latin typeface="Consolas" panose="020B0609020204030204" pitchFamily="49" charset="0"/>
              </a:rPr>
              <a:t>i</a:t>
            </a:r>
            <a:r>
              <a:rPr lang="en-US" sz="1600" dirty="0" smtClean="0">
                <a:latin typeface="Consolas" panose="020B0609020204030204" pitchFamily="49" charset="0"/>
              </a:rPr>
              <a:t>, </a:t>
            </a:r>
            <a:r>
              <a:rPr lang="en-US" sz="1600" dirty="0" err="1" smtClean="0">
                <a:latin typeface="Consolas" panose="020B0609020204030204" pitchFamily="49" charset="0"/>
              </a:rPr>
              <a:t>int</a:t>
            </a:r>
            <a:r>
              <a:rPr lang="en-US" sz="1600" dirty="0" smtClean="0">
                <a:latin typeface="Consolas" panose="020B0609020204030204" pitchFamily="49" charset="0"/>
              </a:rPr>
              <a:t> j, </a:t>
            </a:r>
            <a:r>
              <a:rPr lang="en-US" sz="1600" dirty="0" err="1" smtClean="0">
                <a:latin typeface="Consolas" panose="020B0609020204030204" pitchFamily="49" charset="0"/>
              </a:rPr>
              <a:t>int</a:t>
            </a:r>
            <a:r>
              <a:rPr lang="en-US" sz="1600" dirty="0" smtClean="0">
                <a:latin typeface="Consolas" panose="020B0609020204030204" pitchFamily="49" charset="0"/>
              </a:rPr>
              <a:t> k = 5, </a:t>
            </a:r>
            <a:r>
              <a:rPr lang="en-US" sz="1600" dirty="0" err="1" smtClean="0">
                <a:latin typeface="Consolas" panose="020B0609020204030204" pitchFamily="49" charset="0"/>
              </a:rPr>
              <a:t>int</a:t>
            </a:r>
            <a:r>
              <a:rPr lang="en-US" sz="1600" dirty="0" smtClean="0">
                <a:latin typeface="Consolas" panose="020B0609020204030204" pitchFamily="49" charset="0"/>
              </a:rPr>
              <a:t> m = 7, </a:t>
            </a:r>
            <a:r>
              <a:rPr lang="en-US" sz="1600" dirty="0" err="1" smtClean="0">
                <a:latin typeface="Consolas" panose="020B0609020204030204" pitchFamily="49" charset="0"/>
              </a:rPr>
              <a:t>int</a:t>
            </a:r>
            <a:r>
              <a:rPr lang="en-US" sz="1600" dirty="0" smtClean="0">
                <a:latin typeface="Consolas" panose="020B0609020204030204" pitchFamily="49" charset="0"/>
              </a:rPr>
              <a:t> n = 11 );</a:t>
            </a:r>
          </a:p>
          <a:p>
            <a:pPr marL="914400" lvl="2" indent="0">
              <a:buNone/>
            </a:pPr>
            <a:endParaRPr lang="en-US" sz="1600" dirty="0" smtClean="0">
              <a:latin typeface="Consolas" panose="020B0609020204030204" pitchFamily="49" charset="0"/>
            </a:endParaRPr>
          </a:p>
          <a:p>
            <a:pPr marL="914400" lvl="2" indent="0">
              <a:buNone/>
            </a:pPr>
            <a:r>
              <a:rPr lang="en-US" sz="1600" dirty="0" smtClean="0">
                <a:latin typeface="Consolas" panose="020B0609020204030204" pitchFamily="49" charset="0"/>
              </a:rPr>
              <a:t>// Function definition</a:t>
            </a:r>
            <a:endParaRPr lang="en-US" sz="1600" dirty="0">
              <a:latin typeface="Consolas" panose="020B0609020204030204" pitchFamily="49" charset="0"/>
            </a:endParaRPr>
          </a:p>
          <a:p>
            <a:pPr marL="914400" lvl="2" indent="0">
              <a:buNone/>
            </a:pPr>
            <a:r>
              <a:rPr lang="en-US" sz="1600" dirty="0" err="1">
                <a:latin typeface="Consolas" panose="020B0609020204030204" pitchFamily="49" charset="0"/>
              </a:rPr>
              <a:t>int</a:t>
            </a:r>
            <a:r>
              <a:rPr lang="en-US" sz="1600" dirty="0">
                <a:latin typeface="Consolas" panose="020B0609020204030204" pitchFamily="49" charset="0"/>
              </a:rPr>
              <a:t> sum( </a:t>
            </a:r>
            <a:r>
              <a:rPr lang="en-US" sz="1600" dirty="0" err="1">
                <a:latin typeface="Consolas" panose="020B0609020204030204" pitchFamily="49" charset="0"/>
              </a:rPr>
              <a:t>int</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 </a:t>
            </a:r>
            <a:r>
              <a:rPr lang="en-US" sz="1600" dirty="0" err="1">
                <a:latin typeface="Consolas" panose="020B0609020204030204" pitchFamily="49" charset="0"/>
              </a:rPr>
              <a:t>int</a:t>
            </a:r>
            <a:r>
              <a:rPr lang="en-US" sz="1600" dirty="0">
                <a:latin typeface="Consolas" panose="020B0609020204030204" pitchFamily="49" charset="0"/>
              </a:rPr>
              <a:t> j, </a:t>
            </a:r>
            <a:r>
              <a:rPr lang="en-US" sz="1600" dirty="0" err="1">
                <a:latin typeface="Consolas" panose="020B0609020204030204" pitchFamily="49" charset="0"/>
              </a:rPr>
              <a:t>int</a:t>
            </a:r>
            <a:r>
              <a:rPr lang="en-US" sz="1600" dirty="0">
                <a:latin typeface="Consolas" panose="020B0609020204030204" pitchFamily="49" charset="0"/>
              </a:rPr>
              <a:t> </a:t>
            </a:r>
            <a:r>
              <a:rPr lang="en-US" sz="1600" dirty="0" smtClean="0">
                <a:latin typeface="Consolas" panose="020B0609020204030204" pitchFamily="49" charset="0"/>
              </a:rPr>
              <a:t>k, </a:t>
            </a:r>
            <a:r>
              <a:rPr lang="en-US" sz="1600" dirty="0" err="1">
                <a:latin typeface="Consolas" panose="020B0609020204030204" pitchFamily="49" charset="0"/>
              </a:rPr>
              <a:t>int</a:t>
            </a:r>
            <a:r>
              <a:rPr lang="en-US" sz="1600" dirty="0">
                <a:latin typeface="Consolas" panose="020B0609020204030204" pitchFamily="49" charset="0"/>
              </a:rPr>
              <a:t> </a:t>
            </a:r>
            <a:r>
              <a:rPr lang="en-US" sz="1600" dirty="0" smtClean="0">
                <a:latin typeface="Consolas" panose="020B0609020204030204" pitchFamily="49" charset="0"/>
              </a:rPr>
              <a:t>m, </a:t>
            </a:r>
            <a:r>
              <a:rPr lang="en-US" sz="1600" dirty="0" err="1">
                <a:latin typeface="Consolas" panose="020B0609020204030204" pitchFamily="49" charset="0"/>
              </a:rPr>
              <a:t>int</a:t>
            </a:r>
            <a:r>
              <a:rPr lang="en-US" sz="1600" dirty="0">
                <a:latin typeface="Consolas" panose="020B0609020204030204" pitchFamily="49" charset="0"/>
              </a:rPr>
              <a:t> </a:t>
            </a:r>
            <a:r>
              <a:rPr lang="en-US" sz="1600" dirty="0" smtClean="0">
                <a:latin typeface="Consolas" panose="020B0609020204030204" pitchFamily="49" charset="0"/>
              </a:rPr>
              <a:t>n ) {</a:t>
            </a:r>
          </a:p>
          <a:p>
            <a:pPr marL="914400" lvl="2" indent="0">
              <a:buNone/>
            </a:pPr>
            <a:r>
              <a:rPr lang="en-US" sz="1600" dirty="0">
                <a:latin typeface="Consolas" panose="020B0609020204030204" pitchFamily="49" charset="0"/>
              </a:rPr>
              <a:t> </a:t>
            </a:r>
            <a:r>
              <a:rPr lang="en-US" sz="1600" dirty="0" smtClean="0">
                <a:latin typeface="Consolas" panose="020B0609020204030204" pitchFamily="49" charset="0"/>
              </a:rPr>
              <a:t>   return </a:t>
            </a:r>
            <a:r>
              <a:rPr lang="en-US" sz="1600" dirty="0" err="1" smtClean="0">
                <a:latin typeface="Consolas" panose="020B0609020204030204" pitchFamily="49" charset="0"/>
              </a:rPr>
              <a:t>i</a:t>
            </a:r>
            <a:r>
              <a:rPr lang="en-US" sz="1600" dirty="0" smtClean="0">
                <a:latin typeface="Consolas" panose="020B0609020204030204" pitchFamily="49" charset="0"/>
              </a:rPr>
              <a:t> + j + k + m + n;</a:t>
            </a:r>
          </a:p>
          <a:p>
            <a:pPr marL="914400" lvl="2" indent="0">
              <a:buNone/>
            </a:pPr>
            <a:r>
              <a:rPr lang="en-US" sz="1600" dirty="0" smtClean="0">
                <a:latin typeface="Consolas" panose="020B0609020204030204" pitchFamily="49" charset="0"/>
              </a:rPr>
              <a:t>}</a:t>
            </a:r>
          </a:p>
          <a:p>
            <a:pPr lvl="1"/>
            <a:r>
              <a:rPr lang="en-US" dirty="0" smtClean="0"/>
              <a:t>The </a:t>
            </a:r>
            <a:r>
              <a:rPr lang="en-US" dirty="0"/>
              <a:t>first two parameters are </a:t>
            </a:r>
            <a:r>
              <a:rPr lang="en-US" dirty="0" smtClean="0"/>
              <a:t>required</a:t>
            </a:r>
            <a:endParaRPr lang="en-US" dirty="0"/>
          </a:p>
          <a:p>
            <a:pPr lvl="1"/>
            <a:r>
              <a:rPr lang="en-US" dirty="0"/>
              <a:t>The last three have default </a:t>
            </a:r>
            <a:r>
              <a:rPr lang="en-US" dirty="0" smtClean="0"/>
              <a:t>values</a:t>
            </a:r>
            <a:endParaRPr lang="en-US" dirty="0"/>
          </a:p>
          <a:p>
            <a:pPr marL="914400" lvl="2" indent="0">
              <a:buNone/>
            </a:pPr>
            <a:endParaRPr lang="en-CA" sz="16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1791070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Default values of parameters</a:t>
            </a:r>
            <a:endParaRPr lang="en-CA" dirty="0"/>
          </a:p>
        </p:txBody>
      </p:sp>
      <p:sp>
        <p:nvSpPr>
          <p:cNvPr id="3" name="Content Placeholder 2"/>
          <p:cNvSpPr>
            <a:spLocks noGrp="1"/>
          </p:cNvSpPr>
          <p:nvPr>
            <p:ph idx="1"/>
          </p:nvPr>
        </p:nvSpPr>
        <p:spPr/>
        <p:txBody>
          <a:bodyPr/>
          <a:lstStyle/>
          <a:p>
            <a:pPr lvl="0"/>
            <a:r>
              <a:rPr lang="en-US" dirty="0" smtClean="0">
                <a:solidFill>
                  <a:prstClr val="black"/>
                </a:solidFill>
              </a:rPr>
              <a:t>Given the declaration:</a:t>
            </a:r>
            <a:endParaRPr lang="en-US" dirty="0">
              <a:solidFill>
                <a:prstClr val="black"/>
              </a:solidFill>
            </a:endParaRPr>
          </a:p>
          <a:p>
            <a:pPr marL="914400" lvl="2" indent="0">
              <a:buNone/>
            </a:pPr>
            <a:r>
              <a:rPr lang="en-US" sz="1600" dirty="0" err="1" smtClean="0">
                <a:latin typeface="Consolas" panose="020B0609020204030204" pitchFamily="49" charset="0"/>
              </a:rPr>
              <a:t>int</a:t>
            </a:r>
            <a:r>
              <a:rPr lang="en-US" sz="1600" dirty="0" smtClean="0">
                <a:latin typeface="Consolas" panose="020B0609020204030204" pitchFamily="49" charset="0"/>
              </a:rPr>
              <a:t> sum( </a:t>
            </a:r>
            <a:r>
              <a:rPr lang="en-US" sz="1600" dirty="0" err="1" smtClean="0">
                <a:latin typeface="Consolas" panose="020B0609020204030204" pitchFamily="49" charset="0"/>
              </a:rPr>
              <a:t>int</a:t>
            </a:r>
            <a:r>
              <a:rPr lang="en-US" sz="1600" dirty="0" smtClean="0">
                <a:latin typeface="Consolas" panose="020B0609020204030204" pitchFamily="49" charset="0"/>
              </a:rPr>
              <a:t> </a:t>
            </a:r>
            <a:r>
              <a:rPr lang="en-US" sz="1600" dirty="0" err="1" smtClean="0">
                <a:latin typeface="Consolas" panose="020B0609020204030204" pitchFamily="49" charset="0"/>
              </a:rPr>
              <a:t>i</a:t>
            </a:r>
            <a:r>
              <a:rPr lang="en-US" sz="1600" dirty="0" smtClean="0">
                <a:latin typeface="Consolas" panose="020B0609020204030204" pitchFamily="49" charset="0"/>
              </a:rPr>
              <a:t>, </a:t>
            </a:r>
            <a:r>
              <a:rPr lang="en-US" sz="1600" dirty="0" err="1" smtClean="0">
                <a:latin typeface="Consolas" panose="020B0609020204030204" pitchFamily="49" charset="0"/>
              </a:rPr>
              <a:t>int</a:t>
            </a:r>
            <a:r>
              <a:rPr lang="en-US" sz="1600" dirty="0" smtClean="0">
                <a:latin typeface="Consolas" panose="020B0609020204030204" pitchFamily="49" charset="0"/>
              </a:rPr>
              <a:t> j, </a:t>
            </a:r>
            <a:r>
              <a:rPr lang="en-US" sz="1600" dirty="0" err="1" smtClean="0">
                <a:latin typeface="Consolas" panose="020B0609020204030204" pitchFamily="49" charset="0"/>
              </a:rPr>
              <a:t>int</a:t>
            </a:r>
            <a:r>
              <a:rPr lang="en-US" sz="1600" dirty="0" smtClean="0">
                <a:latin typeface="Consolas" panose="020B0609020204030204" pitchFamily="49" charset="0"/>
              </a:rPr>
              <a:t> k = 5, </a:t>
            </a:r>
            <a:r>
              <a:rPr lang="en-US" sz="1600" dirty="0" err="1" smtClean="0">
                <a:latin typeface="Consolas" panose="020B0609020204030204" pitchFamily="49" charset="0"/>
              </a:rPr>
              <a:t>int</a:t>
            </a:r>
            <a:r>
              <a:rPr lang="en-US" sz="1600" dirty="0" smtClean="0">
                <a:latin typeface="Consolas" panose="020B0609020204030204" pitchFamily="49" charset="0"/>
              </a:rPr>
              <a:t> m = 7, </a:t>
            </a:r>
            <a:r>
              <a:rPr lang="en-US" sz="1600" dirty="0" err="1" smtClean="0">
                <a:latin typeface="Consolas" panose="020B0609020204030204" pitchFamily="49" charset="0"/>
              </a:rPr>
              <a:t>int</a:t>
            </a:r>
            <a:r>
              <a:rPr lang="en-US" sz="1600" dirty="0" smtClean="0">
                <a:latin typeface="Consolas" panose="020B0609020204030204" pitchFamily="49" charset="0"/>
              </a:rPr>
              <a:t> n = 11 );</a:t>
            </a:r>
          </a:p>
          <a:p>
            <a:pPr marL="0" indent="0">
              <a:buNone/>
            </a:pPr>
            <a:r>
              <a:rPr lang="en-US" dirty="0" smtClean="0"/>
              <a:t>     we note:</a:t>
            </a:r>
          </a:p>
          <a:p>
            <a:pPr lvl="1"/>
            <a:r>
              <a:rPr lang="en-US" dirty="0" smtClean="0"/>
              <a:t>Any function call to sum requires</a:t>
            </a:r>
          </a:p>
          <a:p>
            <a:pPr lvl="2"/>
            <a:r>
              <a:rPr lang="en-US" dirty="0" smtClean="0"/>
              <a:t>At least two arguments</a:t>
            </a:r>
          </a:p>
          <a:p>
            <a:pPr lvl="2"/>
            <a:r>
              <a:rPr lang="en-US" dirty="0" smtClean="0"/>
              <a:t>No more than five arguments</a:t>
            </a:r>
          </a:p>
          <a:p>
            <a:pPr lvl="1"/>
            <a:r>
              <a:rPr lang="en-US" dirty="0" smtClean="0"/>
              <a:t>The </a:t>
            </a:r>
            <a:r>
              <a:rPr lang="en-US" i="1" dirty="0" smtClean="0"/>
              <a:t>k</a:t>
            </a:r>
            <a:r>
              <a:rPr lang="en-US" baseline="30000" dirty="0" smtClean="0"/>
              <a:t>th</a:t>
            </a:r>
            <a:r>
              <a:rPr lang="en-US" dirty="0" smtClean="0"/>
              <a:t> argument is always matched with the </a:t>
            </a:r>
            <a:r>
              <a:rPr lang="en-US" i="1" dirty="0" smtClean="0"/>
              <a:t>k</a:t>
            </a:r>
            <a:r>
              <a:rPr lang="en-US" baseline="30000" dirty="0" smtClean="0"/>
              <a:t>th</a:t>
            </a:r>
            <a:r>
              <a:rPr lang="en-US" dirty="0" smtClean="0"/>
              <a:t> parameter</a:t>
            </a:r>
          </a:p>
          <a:p>
            <a:pPr lvl="1"/>
            <a:r>
              <a:rPr lang="en-US" dirty="0" smtClean="0"/>
              <a:t>If there are fewer than </a:t>
            </a:r>
            <a:r>
              <a:rPr lang="en-US" i="1" dirty="0" smtClean="0"/>
              <a:t>k</a:t>
            </a:r>
            <a:r>
              <a:rPr lang="en-US" dirty="0"/>
              <a:t> </a:t>
            </a:r>
            <a:r>
              <a:rPr lang="en-US" dirty="0" smtClean="0"/>
              <a:t>arguments and the </a:t>
            </a:r>
            <a:r>
              <a:rPr lang="en-US" i="1" dirty="0" smtClean="0"/>
              <a:t>k</a:t>
            </a:r>
            <a:r>
              <a:rPr lang="en-US" baseline="30000" dirty="0" smtClean="0"/>
              <a:t>th</a:t>
            </a:r>
            <a:r>
              <a:rPr lang="en-US" dirty="0" smtClean="0"/>
              <a:t> parameter has a default value, the parameter takes on that value in the function call</a:t>
            </a:r>
          </a:p>
          <a:p>
            <a:pPr lvl="1"/>
            <a:endParaRPr lang="en-US" dirty="0" smtClean="0"/>
          </a:p>
          <a:p>
            <a:r>
              <a:rPr lang="en-US" dirty="0" smtClean="0"/>
              <a:t>Necessary consequence: if the </a:t>
            </a:r>
            <a:r>
              <a:rPr lang="en-US" i="1" dirty="0" smtClean="0"/>
              <a:t>k</a:t>
            </a:r>
            <a:r>
              <a:rPr lang="en-US" baseline="30000" dirty="0" smtClean="0"/>
              <a:t>th</a:t>
            </a:r>
            <a:r>
              <a:rPr lang="en-US" dirty="0" smtClean="0"/>
              <a:t> parameter has a default value,</a:t>
            </a:r>
          </a:p>
          <a:p>
            <a:pPr marL="0" indent="0">
              <a:buNone/>
            </a:pPr>
            <a:r>
              <a:rPr lang="en-US" dirty="0"/>
              <a:t>	</a:t>
            </a:r>
            <a:r>
              <a:rPr lang="en-US" dirty="0" smtClean="0"/>
              <a:t>so must all subsequent parameters</a:t>
            </a:r>
          </a:p>
        </p:txBody>
      </p:sp>
    </p:spTree>
    <p:custDataLst>
      <p:tags r:id="rId1"/>
    </p:custDataLst>
    <p:extLst>
      <p:ext uri="{BB962C8B-B14F-4D97-AF65-F5344CB8AC3E}">
        <p14:creationId xmlns:p14="http://schemas.microsoft.com/office/powerpoint/2010/main" val="958978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program</a:t>
            </a:r>
            <a:endParaRPr lang="en-CA" dirty="0"/>
          </a:p>
        </p:txBody>
      </p:sp>
      <p:sp>
        <p:nvSpPr>
          <p:cNvPr id="3" name="Content Placeholder 2"/>
          <p:cNvSpPr>
            <a:spLocks noGrp="1"/>
          </p:cNvSpPr>
          <p:nvPr>
            <p:ph idx="1"/>
          </p:nvPr>
        </p:nvSpPr>
        <p:spPr>
          <a:xfrm>
            <a:off x="457200" y="1340768"/>
            <a:ext cx="8229600" cy="4525963"/>
          </a:xfrm>
        </p:spPr>
        <p:txBody>
          <a:bodyPr/>
          <a:lstStyle/>
          <a:p>
            <a:pPr marL="914400" lvl="2"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914400" lvl="2" indent="0">
              <a:buNone/>
            </a:pPr>
            <a:r>
              <a:rPr lang="en-US" sz="1400" dirty="0" smtClean="0">
                <a:latin typeface="Consolas" panose="020B0609020204030204" pitchFamily="49" charset="0"/>
              </a:rPr>
              <a:t>    </a:t>
            </a:r>
            <a:r>
              <a:rPr lang="en-US" sz="1400" dirty="0">
                <a:latin typeface="Consolas" panose="020B0609020204030204" pitchFamily="49" charset="0"/>
              </a:rPr>
              <a:t>// </a:t>
            </a:r>
            <a:r>
              <a:rPr lang="en-US" sz="1400" dirty="0" smtClean="0">
                <a:latin typeface="Consolas" panose="020B0609020204030204" pitchFamily="49" charset="0"/>
              </a:rPr>
              <a:t>Would not compile: requires at least 2 arguments</a:t>
            </a:r>
            <a:endParaRPr lang="en-US" sz="1400" dirty="0">
              <a:solidFill>
                <a:srgbClr val="0070C0"/>
              </a:solidFill>
              <a:latin typeface="Consolas" panose="020B0609020204030204" pitchFamily="49" charset="0"/>
            </a:endParaRPr>
          </a:p>
          <a:p>
            <a:pPr marL="9144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sum( </a:t>
            </a:r>
            <a:r>
              <a:rPr lang="en-US" sz="1400" dirty="0" smtClean="0">
                <a:latin typeface="Consolas" panose="020B0609020204030204" pitchFamily="49" charset="0"/>
              </a:rPr>
              <a:t>1 </a:t>
            </a:r>
            <a:r>
              <a:rPr lang="en-US" sz="1400" dirty="0">
                <a:latin typeface="Consolas" panose="020B0609020204030204" pitchFamily="49" charset="0"/>
              </a:rPr>
              <a:t>)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914400" lvl="2" indent="0">
              <a:buNone/>
            </a:pPr>
            <a:endParaRPr lang="en-US" sz="1400" dirty="0" smtClean="0">
              <a:latin typeface="Consolas" panose="020B0609020204030204" pitchFamily="49" charset="0"/>
            </a:endParaRPr>
          </a:p>
          <a:p>
            <a:pPr marL="914400" lvl="2" indent="0">
              <a:buNone/>
            </a:pPr>
            <a:r>
              <a:rPr lang="en-US" sz="1400" dirty="0" smtClean="0">
                <a:latin typeface="Consolas" panose="020B0609020204030204" pitchFamily="49" charset="0"/>
              </a:rPr>
              <a:t>    </a:t>
            </a:r>
            <a:r>
              <a:rPr lang="en-US" sz="1400" dirty="0">
                <a:latin typeface="Consolas" panose="020B0609020204030204" pitchFamily="49" charset="0"/>
              </a:rPr>
              <a:t>// prints out </a:t>
            </a:r>
            <a:r>
              <a:rPr lang="en-US" sz="1400" dirty="0">
                <a:solidFill>
                  <a:srgbClr val="FF0000"/>
                </a:solidFill>
                <a:latin typeface="Consolas" panose="020B0609020204030204" pitchFamily="49" charset="0"/>
              </a:rPr>
              <a:t>1</a:t>
            </a:r>
            <a:r>
              <a:rPr lang="en-US" sz="1400" dirty="0">
                <a:latin typeface="Consolas" panose="020B0609020204030204" pitchFamily="49" charset="0"/>
              </a:rPr>
              <a:t> + </a:t>
            </a:r>
            <a:r>
              <a:rPr lang="en-US" sz="1400" dirty="0">
                <a:solidFill>
                  <a:srgbClr val="FF0000"/>
                </a:solidFill>
                <a:latin typeface="Consolas" panose="020B0609020204030204" pitchFamily="49" charset="0"/>
              </a:rPr>
              <a:t>2</a:t>
            </a:r>
            <a:r>
              <a:rPr lang="en-US" sz="1400" dirty="0">
                <a:latin typeface="Consolas" panose="020B0609020204030204" pitchFamily="49" charset="0"/>
              </a:rPr>
              <a:t> + </a:t>
            </a:r>
            <a:r>
              <a:rPr lang="en-US" sz="1400" dirty="0">
                <a:solidFill>
                  <a:srgbClr val="0070C0"/>
                </a:solidFill>
                <a:latin typeface="Consolas" panose="020B0609020204030204" pitchFamily="49" charset="0"/>
              </a:rPr>
              <a:t>5</a:t>
            </a:r>
            <a:r>
              <a:rPr lang="en-US" sz="1400" dirty="0">
                <a:latin typeface="Consolas" panose="020B0609020204030204" pitchFamily="49" charset="0"/>
              </a:rPr>
              <a:t> + </a:t>
            </a:r>
            <a:r>
              <a:rPr lang="en-US" sz="1400" dirty="0">
                <a:solidFill>
                  <a:srgbClr val="0070C0"/>
                </a:solidFill>
                <a:latin typeface="Consolas" panose="020B0609020204030204" pitchFamily="49" charset="0"/>
              </a:rPr>
              <a:t>7</a:t>
            </a:r>
            <a:r>
              <a:rPr lang="en-US" sz="1400" dirty="0">
                <a:latin typeface="Consolas" panose="020B0609020204030204" pitchFamily="49" charset="0"/>
              </a:rPr>
              <a:t> + </a:t>
            </a:r>
            <a:r>
              <a:rPr lang="en-US" sz="1400" dirty="0">
                <a:solidFill>
                  <a:srgbClr val="0070C0"/>
                </a:solidFill>
                <a:latin typeface="Consolas" panose="020B0609020204030204" pitchFamily="49" charset="0"/>
              </a:rPr>
              <a:t>11</a:t>
            </a:r>
            <a:endParaRPr lang="en-US" sz="1400" dirty="0" smtClean="0">
              <a:solidFill>
                <a:srgbClr val="0070C0"/>
              </a:solidFill>
              <a:latin typeface="Consolas" panose="020B0609020204030204" pitchFamily="49" charset="0"/>
            </a:endParaRPr>
          </a:p>
          <a:p>
            <a:pPr marL="914400" lvl="2"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sum( 1, 2 )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914400" lvl="2" indent="0">
              <a:buNone/>
            </a:pPr>
            <a:endParaRPr lang="en-US" sz="1400" dirty="0" smtClean="0">
              <a:latin typeface="Consolas" panose="020B0609020204030204" pitchFamily="49" charset="0"/>
            </a:endParaRPr>
          </a:p>
          <a:p>
            <a:pPr marL="914400" lvl="2" indent="0">
              <a:buNone/>
            </a:pPr>
            <a:r>
              <a:rPr lang="en-US" sz="1400" dirty="0" smtClean="0">
                <a:latin typeface="Consolas" panose="020B0609020204030204" pitchFamily="49" charset="0"/>
              </a:rPr>
              <a:t>    </a:t>
            </a:r>
            <a:r>
              <a:rPr lang="en-US" sz="1400" dirty="0">
                <a:latin typeface="Consolas" panose="020B0609020204030204" pitchFamily="49" charset="0"/>
              </a:rPr>
              <a:t>// prints out </a:t>
            </a:r>
            <a:r>
              <a:rPr lang="en-US" sz="1400" dirty="0">
                <a:solidFill>
                  <a:srgbClr val="FF0000"/>
                </a:solidFill>
                <a:latin typeface="Consolas" panose="020B0609020204030204" pitchFamily="49" charset="0"/>
              </a:rPr>
              <a:t>1</a:t>
            </a:r>
            <a:r>
              <a:rPr lang="en-US" sz="1400" dirty="0">
                <a:latin typeface="Consolas" panose="020B0609020204030204" pitchFamily="49" charset="0"/>
              </a:rPr>
              <a:t> + </a:t>
            </a:r>
            <a:r>
              <a:rPr lang="en-US" sz="1400" dirty="0">
                <a:solidFill>
                  <a:srgbClr val="FF0000"/>
                </a:solidFill>
                <a:latin typeface="Consolas" panose="020B0609020204030204" pitchFamily="49" charset="0"/>
              </a:rPr>
              <a:t>2</a:t>
            </a:r>
            <a:r>
              <a:rPr lang="en-US" sz="1400" dirty="0">
                <a:latin typeface="Consolas" panose="020B0609020204030204" pitchFamily="49" charset="0"/>
              </a:rPr>
              <a:t> + </a:t>
            </a:r>
            <a:r>
              <a:rPr lang="en-US" sz="1400" dirty="0" smtClean="0">
                <a:solidFill>
                  <a:srgbClr val="FF0000"/>
                </a:solidFill>
                <a:latin typeface="Consolas" panose="020B0609020204030204" pitchFamily="49" charset="0"/>
              </a:rPr>
              <a:t>3</a:t>
            </a:r>
            <a:r>
              <a:rPr lang="en-US" sz="1400" dirty="0" smtClean="0">
                <a:latin typeface="Consolas" panose="020B0609020204030204" pitchFamily="49" charset="0"/>
              </a:rPr>
              <a:t> </a:t>
            </a:r>
            <a:r>
              <a:rPr lang="en-US" sz="1400" dirty="0">
                <a:latin typeface="Consolas" panose="020B0609020204030204" pitchFamily="49" charset="0"/>
              </a:rPr>
              <a:t>+ </a:t>
            </a:r>
            <a:r>
              <a:rPr lang="en-US" sz="1400" dirty="0">
                <a:solidFill>
                  <a:srgbClr val="0070C0"/>
                </a:solidFill>
                <a:latin typeface="Consolas" panose="020B0609020204030204" pitchFamily="49" charset="0"/>
              </a:rPr>
              <a:t>7</a:t>
            </a:r>
            <a:r>
              <a:rPr lang="en-US" sz="1400" dirty="0">
                <a:latin typeface="Consolas" panose="020B0609020204030204" pitchFamily="49" charset="0"/>
              </a:rPr>
              <a:t> + </a:t>
            </a:r>
            <a:r>
              <a:rPr lang="en-US" sz="1400" dirty="0">
                <a:solidFill>
                  <a:srgbClr val="0070C0"/>
                </a:solidFill>
                <a:latin typeface="Consolas" panose="020B0609020204030204" pitchFamily="49" charset="0"/>
              </a:rPr>
              <a:t>11</a:t>
            </a:r>
          </a:p>
          <a:p>
            <a:pPr marL="914400" lvl="2"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sum( 1, </a:t>
            </a:r>
            <a:r>
              <a:rPr lang="en-US" sz="1400" dirty="0" smtClean="0">
                <a:latin typeface="Consolas" panose="020B0609020204030204" pitchFamily="49" charset="0"/>
              </a:rPr>
              <a:t>2, 3 </a:t>
            </a:r>
            <a:r>
              <a:rPr lang="en-US" sz="1400" dirty="0">
                <a:latin typeface="Consolas" panose="020B0609020204030204" pitchFamily="49" charset="0"/>
              </a:rPr>
              <a:t>) &lt;&lt; std::</a:t>
            </a:r>
            <a:r>
              <a:rPr lang="en-US" sz="1400" dirty="0" err="1">
                <a:latin typeface="Consolas" panose="020B0609020204030204" pitchFamily="49" charset="0"/>
              </a:rPr>
              <a:t>endl</a:t>
            </a:r>
            <a:r>
              <a:rPr lang="en-US" sz="1400" dirty="0">
                <a:latin typeface="Consolas" panose="020B0609020204030204" pitchFamily="49" charset="0"/>
              </a:rPr>
              <a:t>;</a:t>
            </a:r>
          </a:p>
          <a:p>
            <a:pPr marL="914400" lvl="2" indent="0">
              <a:buNone/>
            </a:pPr>
            <a:endParaRPr lang="en-US" sz="1400" dirty="0" smtClean="0">
              <a:latin typeface="Consolas" panose="020B0609020204030204" pitchFamily="49" charset="0"/>
            </a:endParaRPr>
          </a:p>
          <a:p>
            <a:pPr marL="914400" lvl="2" indent="0">
              <a:buNone/>
            </a:pPr>
            <a:r>
              <a:rPr lang="en-US" sz="1400" dirty="0" smtClean="0">
                <a:latin typeface="Consolas" panose="020B0609020204030204" pitchFamily="49" charset="0"/>
              </a:rPr>
              <a:t>    </a:t>
            </a:r>
            <a:r>
              <a:rPr lang="en-US" sz="1400" dirty="0">
                <a:latin typeface="Consolas" panose="020B0609020204030204" pitchFamily="49" charset="0"/>
              </a:rPr>
              <a:t>// prints out </a:t>
            </a:r>
            <a:r>
              <a:rPr lang="en-US" sz="1400" dirty="0">
                <a:solidFill>
                  <a:srgbClr val="FF0000"/>
                </a:solidFill>
                <a:latin typeface="Consolas" panose="020B0609020204030204" pitchFamily="49" charset="0"/>
              </a:rPr>
              <a:t>1</a:t>
            </a:r>
            <a:r>
              <a:rPr lang="en-US" sz="1400" dirty="0">
                <a:latin typeface="Consolas" panose="020B0609020204030204" pitchFamily="49" charset="0"/>
              </a:rPr>
              <a:t> + </a:t>
            </a:r>
            <a:r>
              <a:rPr lang="en-US" sz="1400" dirty="0">
                <a:solidFill>
                  <a:srgbClr val="FF0000"/>
                </a:solidFill>
                <a:latin typeface="Consolas" panose="020B0609020204030204" pitchFamily="49" charset="0"/>
              </a:rPr>
              <a:t>2</a:t>
            </a:r>
            <a:r>
              <a:rPr lang="en-US" sz="1400" dirty="0">
                <a:latin typeface="Consolas" panose="020B0609020204030204" pitchFamily="49" charset="0"/>
              </a:rPr>
              <a:t> + </a:t>
            </a:r>
            <a:r>
              <a:rPr lang="en-US" sz="1400" dirty="0">
                <a:solidFill>
                  <a:srgbClr val="FF0000"/>
                </a:solidFill>
                <a:latin typeface="Consolas" panose="020B0609020204030204" pitchFamily="49" charset="0"/>
              </a:rPr>
              <a:t>3</a:t>
            </a:r>
            <a:r>
              <a:rPr lang="en-US" sz="1400" dirty="0" smtClean="0">
                <a:latin typeface="Consolas" panose="020B0609020204030204" pitchFamily="49" charset="0"/>
              </a:rPr>
              <a:t> </a:t>
            </a:r>
            <a:r>
              <a:rPr lang="en-US" sz="1400" dirty="0">
                <a:latin typeface="Consolas" panose="020B0609020204030204" pitchFamily="49" charset="0"/>
              </a:rPr>
              <a:t>+ </a:t>
            </a:r>
            <a:r>
              <a:rPr lang="en-US" sz="1400" dirty="0" smtClean="0">
                <a:solidFill>
                  <a:srgbClr val="FF0000"/>
                </a:solidFill>
                <a:latin typeface="Consolas" panose="020B0609020204030204" pitchFamily="49" charset="0"/>
              </a:rPr>
              <a:t>4</a:t>
            </a:r>
            <a:r>
              <a:rPr lang="en-US" sz="1400" dirty="0" smtClean="0">
                <a:latin typeface="Consolas" panose="020B0609020204030204" pitchFamily="49" charset="0"/>
              </a:rPr>
              <a:t> </a:t>
            </a:r>
            <a:r>
              <a:rPr lang="en-US" sz="1400" dirty="0">
                <a:latin typeface="Consolas" panose="020B0609020204030204" pitchFamily="49" charset="0"/>
              </a:rPr>
              <a:t>+ </a:t>
            </a:r>
            <a:r>
              <a:rPr lang="en-US" sz="1400" dirty="0">
                <a:solidFill>
                  <a:srgbClr val="0070C0"/>
                </a:solidFill>
                <a:latin typeface="Consolas" panose="020B0609020204030204" pitchFamily="49" charset="0"/>
              </a:rPr>
              <a:t>11</a:t>
            </a:r>
          </a:p>
          <a:p>
            <a:pPr marL="91440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sum( 1, </a:t>
            </a:r>
            <a:r>
              <a:rPr lang="en-US" sz="1400" dirty="0" smtClean="0">
                <a:latin typeface="Consolas" panose="020B0609020204030204" pitchFamily="49" charset="0"/>
              </a:rPr>
              <a:t>2, 3, 4 </a:t>
            </a:r>
            <a:r>
              <a:rPr lang="en-US" sz="1400" dirty="0">
                <a:latin typeface="Consolas" panose="020B0609020204030204" pitchFamily="49" charset="0"/>
              </a:rPr>
              <a:t>)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914400" lvl="2" indent="0">
              <a:buNone/>
            </a:pPr>
            <a:endParaRPr lang="en-US" sz="1400" dirty="0">
              <a:latin typeface="Consolas" panose="020B0609020204030204" pitchFamily="49" charset="0"/>
            </a:endParaRPr>
          </a:p>
          <a:p>
            <a:pPr marL="914400" lvl="2" indent="0">
              <a:buNone/>
            </a:pPr>
            <a:r>
              <a:rPr lang="en-US" sz="1400" dirty="0">
                <a:latin typeface="Consolas" panose="020B0609020204030204" pitchFamily="49" charset="0"/>
              </a:rPr>
              <a:t>    // prints out </a:t>
            </a:r>
            <a:r>
              <a:rPr lang="en-US" sz="1400" dirty="0">
                <a:solidFill>
                  <a:srgbClr val="FF0000"/>
                </a:solidFill>
                <a:latin typeface="Consolas" panose="020B0609020204030204" pitchFamily="49" charset="0"/>
              </a:rPr>
              <a:t>1</a:t>
            </a:r>
            <a:r>
              <a:rPr lang="en-US" sz="1400" dirty="0">
                <a:latin typeface="Consolas" panose="020B0609020204030204" pitchFamily="49" charset="0"/>
              </a:rPr>
              <a:t> + </a:t>
            </a:r>
            <a:r>
              <a:rPr lang="en-US" sz="1400" dirty="0">
                <a:solidFill>
                  <a:srgbClr val="FF0000"/>
                </a:solidFill>
                <a:latin typeface="Consolas" panose="020B0609020204030204" pitchFamily="49" charset="0"/>
              </a:rPr>
              <a:t>2</a:t>
            </a:r>
            <a:r>
              <a:rPr lang="en-US" sz="1400" dirty="0">
                <a:latin typeface="Consolas" panose="020B0609020204030204" pitchFamily="49" charset="0"/>
              </a:rPr>
              <a:t> + </a:t>
            </a:r>
            <a:r>
              <a:rPr lang="en-US" sz="1400" dirty="0">
                <a:solidFill>
                  <a:srgbClr val="FF0000"/>
                </a:solidFill>
                <a:latin typeface="Consolas" panose="020B0609020204030204" pitchFamily="49" charset="0"/>
              </a:rPr>
              <a:t>3</a:t>
            </a:r>
            <a:r>
              <a:rPr lang="en-US" sz="1400" dirty="0">
                <a:latin typeface="Consolas" panose="020B0609020204030204" pitchFamily="49" charset="0"/>
              </a:rPr>
              <a:t> + </a:t>
            </a:r>
            <a:r>
              <a:rPr lang="en-US" sz="1400" dirty="0">
                <a:solidFill>
                  <a:srgbClr val="FF0000"/>
                </a:solidFill>
                <a:latin typeface="Consolas" panose="020B0609020204030204" pitchFamily="49" charset="0"/>
              </a:rPr>
              <a:t>4</a:t>
            </a:r>
            <a:r>
              <a:rPr lang="en-US" sz="1400" dirty="0">
                <a:latin typeface="Consolas" panose="020B0609020204030204" pitchFamily="49" charset="0"/>
              </a:rPr>
              <a:t> + </a:t>
            </a:r>
            <a:r>
              <a:rPr lang="en-US" sz="1400" dirty="0" smtClean="0">
                <a:solidFill>
                  <a:srgbClr val="FF0000"/>
                </a:solidFill>
                <a:latin typeface="Consolas" panose="020B0609020204030204" pitchFamily="49" charset="0"/>
              </a:rPr>
              <a:t>5</a:t>
            </a:r>
            <a:endParaRPr lang="en-US" sz="1400" dirty="0">
              <a:solidFill>
                <a:srgbClr val="0070C0"/>
              </a:solidFill>
              <a:latin typeface="Consolas" panose="020B0609020204030204" pitchFamily="49" charset="0"/>
            </a:endParaRPr>
          </a:p>
          <a:p>
            <a:pPr marL="914400" lvl="2" indent="0">
              <a:buNone/>
            </a:pPr>
            <a:r>
              <a:rPr lang="en-US" sz="1400" dirty="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sum( 1, 2, 3, </a:t>
            </a:r>
            <a:r>
              <a:rPr lang="en-US" sz="1400" dirty="0" smtClean="0">
                <a:latin typeface="Consolas" panose="020B0609020204030204" pitchFamily="49" charset="0"/>
              </a:rPr>
              <a:t>4, 5 </a:t>
            </a:r>
            <a:r>
              <a:rPr lang="en-US" sz="1400" dirty="0">
                <a:latin typeface="Consolas" panose="020B0609020204030204" pitchFamily="49" charset="0"/>
              </a:rPr>
              <a:t>)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914400" lvl="2" indent="0">
              <a:buNone/>
            </a:pPr>
            <a:endParaRPr lang="en-US" sz="1400" dirty="0">
              <a:latin typeface="Consolas" panose="020B0609020204030204" pitchFamily="49" charset="0"/>
            </a:endParaRPr>
          </a:p>
          <a:p>
            <a:pPr marL="914400" lvl="2" indent="0">
              <a:buNone/>
            </a:pPr>
            <a:r>
              <a:rPr lang="en-US" sz="1400" dirty="0">
                <a:latin typeface="Consolas" panose="020B0609020204030204" pitchFamily="49" charset="0"/>
              </a:rPr>
              <a:t>    // </a:t>
            </a:r>
            <a:r>
              <a:rPr lang="en-US" sz="1400" dirty="0" smtClean="0">
                <a:latin typeface="Consolas" panose="020B0609020204030204" pitchFamily="49" charset="0"/>
              </a:rPr>
              <a:t>Would not compile: too many arguments</a:t>
            </a:r>
            <a:endParaRPr lang="en-US" sz="1400" dirty="0">
              <a:solidFill>
                <a:srgbClr val="0070C0"/>
              </a:solidFill>
              <a:latin typeface="Consolas" panose="020B0609020204030204" pitchFamily="49" charset="0"/>
            </a:endParaRPr>
          </a:p>
          <a:p>
            <a:pPr marL="9144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sum( 1, 2, 3, </a:t>
            </a:r>
            <a:r>
              <a:rPr lang="en-US" sz="1400" dirty="0" smtClean="0">
                <a:latin typeface="Consolas" panose="020B0609020204030204" pitchFamily="49" charset="0"/>
              </a:rPr>
              <a:t>4, 5, 6 </a:t>
            </a:r>
            <a:r>
              <a:rPr lang="en-US" sz="1400" dirty="0">
                <a:latin typeface="Consolas" panose="020B0609020204030204" pitchFamily="49" charset="0"/>
              </a:rPr>
              <a:t>)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914400" lvl="2" indent="0">
              <a:buNone/>
            </a:pPr>
            <a:endParaRPr lang="en-US" sz="1400" dirty="0" smtClean="0">
              <a:latin typeface="Consolas" panose="020B0609020204030204" pitchFamily="49" charset="0"/>
            </a:endParaRPr>
          </a:p>
          <a:p>
            <a:pPr marL="914400" lvl="2" indent="0">
              <a:buNone/>
            </a:pPr>
            <a:r>
              <a:rPr lang="en-US" sz="1400" dirty="0" smtClean="0">
                <a:latin typeface="Consolas" panose="020B0609020204030204" pitchFamily="49" charset="0"/>
              </a:rPr>
              <a:t>    return 0;</a:t>
            </a:r>
          </a:p>
          <a:p>
            <a:pPr marL="914400" lvl="2" indent="0">
              <a:buNone/>
            </a:pPr>
            <a:r>
              <a:rPr lang="en-US" sz="1400" dirty="0">
                <a:latin typeface="Consolas" panose="020B0609020204030204" pitchFamily="49" charset="0"/>
              </a:rPr>
              <a:t>}</a:t>
            </a:r>
          </a:p>
        </p:txBody>
      </p:sp>
    </p:spTree>
    <p:custDataLst>
      <p:tags r:id="rId1"/>
    </p:custDataLst>
    <p:extLst>
      <p:ext uri="{BB962C8B-B14F-4D97-AF65-F5344CB8AC3E}">
        <p14:creationId xmlns:p14="http://schemas.microsoft.com/office/powerpoint/2010/main" val="1080867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Choice of default values</a:t>
            </a:r>
            <a:endParaRPr lang="en-CA" dirty="0"/>
          </a:p>
        </p:txBody>
      </p:sp>
      <p:sp>
        <p:nvSpPr>
          <p:cNvPr id="3" name="Content Placeholder 2"/>
          <p:cNvSpPr>
            <a:spLocks noGrp="1"/>
          </p:cNvSpPr>
          <p:nvPr>
            <p:ph idx="1"/>
          </p:nvPr>
        </p:nvSpPr>
        <p:spPr/>
        <p:txBody>
          <a:bodyPr/>
          <a:lstStyle/>
          <a:p>
            <a:r>
              <a:rPr lang="en-CA" dirty="0" smtClean="0"/>
              <a:t>The default values should usually be obvious given the type</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pPr lvl="1"/>
            <a:r>
              <a:rPr lang="en-CA" dirty="0" smtClean="0"/>
              <a:t>Occasionally, values like </a:t>
            </a:r>
            <a:r>
              <a:rPr lang="en-CA" dirty="0" smtClean="0">
                <a:latin typeface="Consolas" panose="020B0609020204030204" pitchFamily="49" charset="0"/>
                <a:cs typeface="Consolas" panose="020B0609020204030204" pitchFamily="49" charset="0"/>
              </a:rPr>
              <a:t>-1</a:t>
            </a:r>
            <a:r>
              <a:rPr lang="en-CA" dirty="0" smtClean="0"/>
              <a:t> or </a:t>
            </a:r>
            <a:r>
              <a:rPr lang="en-CA" dirty="0" smtClean="0">
                <a:latin typeface="Consolas" panose="020B0609020204030204" pitchFamily="49" charset="0"/>
                <a:cs typeface="Consolas" panose="020B0609020204030204" pitchFamily="49" charset="0"/>
              </a:rPr>
              <a:t>NAN</a:t>
            </a:r>
            <a:r>
              <a:rPr lang="en-CA" dirty="0" smtClean="0"/>
              <a:t> are used to indicate the user has not supplied a default value </a:t>
            </a:r>
          </a:p>
          <a:p>
            <a:pPr lvl="1"/>
            <a:r>
              <a:rPr lang="en-US" dirty="0" smtClean="0"/>
              <a:t>The default value can also be an expression including function calls</a:t>
            </a:r>
            <a:endParaRPr lang="en-CA" dirty="0" smtClean="0"/>
          </a:p>
        </p:txBody>
      </p:sp>
      <p:graphicFrame>
        <p:nvGraphicFramePr>
          <p:cNvPr id="4" name="Table 3"/>
          <p:cNvGraphicFramePr>
            <a:graphicFrameLocks noGrp="1"/>
          </p:cNvGraphicFramePr>
          <p:nvPr>
            <p:extLst>
              <p:ext uri="{D42A27DB-BD31-4B8C-83A1-F6EECF244321}">
                <p14:modId xmlns:p14="http://schemas.microsoft.com/office/powerpoint/2010/main" val="1691902377"/>
              </p:ext>
            </p:extLst>
          </p:nvPr>
        </p:nvGraphicFramePr>
        <p:xfrm>
          <a:off x="2771800" y="2028552"/>
          <a:ext cx="3384376" cy="2768600"/>
        </p:xfrm>
        <a:graphic>
          <a:graphicData uri="http://schemas.openxmlformats.org/drawingml/2006/table">
            <a:tbl>
              <a:tblPr>
                <a:tableStyleId>{2D5ABB26-0587-4C30-8999-92F81FD0307C}</a:tableStyleId>
              </a:tblPr>
              <a:tblGrid>
                <a:gridCol w="165618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0">
                <a:tc>
                  <a:txBody>
                    <a:bodyPr/>
                    <a:lstStyle/>
                    <a:p>
                      <a:pPr algn="ctr"/>
                      <a:r>
                        <a:rPr lang="en-CA" b="1" dirty="0" smtClean="0">
                          <a:latin typeface="Georgia" panose="02040502050405020303" pitchFamily="18" charset="0"/>
                        </a:rPr>
                        <a:t>Type</a:t>
                      </a:r>
                      <a:endParaRPr lang="en-CA" b="1"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Usual</a:t>
                      </a:r>
                    </a:p>
                    <a:p>
                      <a:pPr algn="ctr"/>
                      <a:r>
                        <a:rPr lang="en-CA" b="1" baseline="0" dirty="0" smtClean="0">
                          <a:latin typeface="Georgia" panose="02040502050405020303" pitchFamily="18" charset="0"/>
                        </a:rPr>
                        <a:t>d</a:t>
                      </a:r>
                      <a:r>
                        <a:rPr lang="en-CA" b="1" dirty="0" smtClean="0">
                          <a:latin typeface="Georgia" panose="02040502050405020303" pitchFamily="18" charset="0"/>
                        </a:rPr>
                        <a:t>efault</a:t>
                      </a:r>
                    </a:p>
                    <a:p>
                      <a:pPr algn="ctr"/>
                      <a:r>
                        <a:rPr lang="en-CA" b="1" dirty="0" smtClean="0">
                          <a:latin typeface="Georgia" panose="02040502050405020303" pitchFamily="18" charset="0"/>
                        </a:rPr>
                        <a:t>value</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lang="en-CA" dirty="0" smtClean="0">
                          <a:latin typeface="Consolas" panose="020B0609020204030204" pitchFamily="49" charset="0"/>
                          <a:cs typeface="Consolas" panose="020B0609020204030204" pitchFamily="49" charset="0"/>
                        </a:rPr>
                        <a:t>   int</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l"/>
                      <a:r>
                        <a:rPr lang="en-CA" dirty="0" smtClean="0">
                          <a:latin typeface="Consolas" panose="020B0609020204030204" pitchFamily="49" charset="0"/>
                          <a:cs typeface="Consolas" panose="020B0609020204030204" pitchFamily="49" charset="0"/>
                        </a:rPr>
                        <a:t>    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l"/>
                      <a:r>
                        <a:rPr lang="en-CA" dirty="0" smtClean="0">
                          <a:latin typeface="Consolas" panose="020B0609020204030204" pitchFamily="49" charset="0"/>
                          <a:cs typeface="Consolas" panose="020B0609020204030204" pitchFamily="49" charset="0"/>
                        </a:rPr>
                        <a:t>   double</a:t>
                      </a:r>
                      <a:endParaRPr lang="en-CA" dirty="0">
                        <a:latin typeface="Consolas" panose="020B0609020204030204" pitchFamily="49" charset="0"/>
                        <a:cs typeface="Consolas" panose="020B0609020204030204" pitchFamily="49" charset="0"/>
                      </a:endParaRPr>
                    </a:p>
                  </a:txBody>
                  <a:tcPr/>
                </a:tc>
                <a:tc>
                  <a:txBody>
                    <a:bodyPr/>
                    <a:lstStyle/>
                    <a:p>
                      <a:pPr algn="l"/>
                      <a:r>
                        <a:rPr lang="en-CA" dirty="0" smtClean="0">
                          <a:latin typeface="Consolas" panose="020B0609020204030204" pitchFamily="49" charset="0"/>
                          <a:cs typeface="Consolas" panose="020B0609020204030204" pitchFamily="49" charset="0"/>
                        </a:rPr>
                        <a:t>    0.0</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pPr algn="l"/>
                      <a:r>
                        <a:rPr lang="en-CA" dirty="0" smtClean="0">
                          <a:latin typeface="Consolas" panose="020B0609020204030204" pitchFamily="49" charset="0"/>
                          <a:cs typeface="Consolas" panose="020B0609020204030204" pitchFamily="49" charset="0"/>
                        </a:rPr>
                        <a:t>   bool</a:t>
                      </a:r>
                      <a:endParaRPr lang="en-CA" dirty="0">
                        <a:latin typeface="Consolas" panose="020B0609020204030204" pitchFamily="49" charset="0"/>
                        <a:cs typeface="Consolas" panose="020B0609020204030204" pitchFamily="49" charset="0"/>
                      </a:endParaRPr>
                    </a:p>
                  </a:txBody>
                  <a:tcPr/>
                </a:tc>
                <a:tc>
                  <a:txBody>
                    <a:bodyPr/>
                    <a:lstStyle/>
                    <a:p>
                      <a:pPr algn="l"/>
                      <a:r>
                        <a:rPr lang="en-CA" dirty="0" smtClean="0">
                          <a:latin typeface="Consolas" panose="020B0609020204030204" pitchFamily="49" charset="0"/>
                          <a:cs typeface="Consolas" panose="020B0609020204030204" pitchFamily="49" charset="0"/>
                        </a:rPr>
                        <a:t>   false</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pPr algn="l"/>
                      <a:r>
                        <a:rPr lang="en-CA" baseline="0" dirty="0" smtClean="0">
                          <a:latin typeface="Consolas" panose="020B0609020204030204" pitchFamily="49" charset="0"/>
                          <a:cs typeface="Consolas" panose="020B0609020204030204" pitchFamily="49" charset="0"/>
                        </a:rPr>
                        <a:t>   char</a:t>
                      </a:r>
                      <a:endParaRPr lang="en-CA" dirty="0">
                        <a:latin typeface="Consolas" panose="020B0609020204030204" pitchFamily="49" charset="0"/>
                        <a:cs typeface="Consolas" panose="020B0609020204030204" pitchFamily="49" charset="0"/>
                      </a:endParaRPr>
                    </a:p>
                  </a:txBody>
                  <a:tcPr/>
                </a:tc>
                <a:tc>
                  <a:txBody>
                    <a:bodyPr/>
                    <a:lstStyle/>
                    <a:p>
                      <a:pPr algn="l"/>
                      <a:r>
                        <a:rPr lang="en-CA" dirty="0" smtClean="0">
                          <a:latin typeface="Consolas" panose="020B0609020204030204" pitchFamily="49" charset="0"/>
                          <a:cs typeface="Consolas" panose="020B0609020204030204" pitchFamily="49" charset="0"/>
                        </a:rPr>
                        <a:t>   </a:t>
                      </a:r>
                      <a:r>
                        <a:rPr lang="en-CA" sz="900"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4"/>
                  </a:ext>
                </a:extLst>
              </a:tr>
              <a:tr h="370840">
                <a:tc>
                  <a:txBody>
                    <a:bodyPr/>
                    <a:lstStyle/>
                    <a:p>
                      <a:pPr algn="l"/>
                      <a:r>
                        <a:rPr lang="en-CA" dirty="0" smtClean="0">
                          <a:latin typeface="Consolas" panose="020B0609020204030204" pitchFamily="49" charset="0"/>
                          <a:cs typeface="Consolas" panose="020B0609020204030204" pitchFamily="49" charset="0"/>
                        </a:rPr>
                        <a:t>std::string</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l"/>
                      <a:r>
                        <a:rPr lang="en-CA" dirty="0" smtClean="0">
                          <a:latin typeface="Consolas" panose="020B0609020204030204" pitchFamily="49" charset="0"/>
                          <a:cs typeface="Consolas" panose="020B0609020204030204" pitchFamily="49" charset="0"/>
                        </a:rPr>
                        <a:t>    </a:t>
                      </a:r>
                      <a:r>
                        <a:rPr kumimoji="0" lang="en-CA" sz="900" b="0" i="0" u="none" strike="noStrike" kern="1200" cap="none" spc="0" normalizeH="0" baseline="0" noProof="0" dirty="0" smtClean="0">
                          <a:ln>
                            <a:noFill/>
                          </a:ln>
                          <a:solidFill>
                            <a:prstClr val="black"/>
                          </a:solidFill>
                          <a:effectLst/>
                          <a:uLnTx/>
                          <a:uFillTx/>
                          <a:latin typeface="Consolas" panose="020B0609020204030204" pitchFamily="49" charset="0"/>
                          <a:ea typeface="+mn-ea"/>
                          <a:cs typeface="Consolas" panose="020B0609020204030204" pitchFamily="49" charset="0"/>
                        </a:rPr>
                        <a:t> </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154314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a:t>
            </a:r>
            <a:endParaRPr lang="en-CA" dirty="0"/>
          </a:p>
        </p:txBody>
      </p:sp>
      <p:sp>
        <p:nvSpPr>
          <p:cNvPr id="3" name="Content Placeholder 2"/>
          <p:cNvSpPr>
            <a:spLocks noGrp="1"/>
          </p:cNvSpPr>
          <p:nvPr>
            <p:ph idx="1"/>
          </p:nvPr>
        </p:nvSpPr>
        <p:spPr/>
        <p:txBody>
          <a:bodyPr/>
          <a:lstStyle/>
          <a:p>
            <a:r>
              <a:rPr lang="en-CA" dirty="0" smtClean="0"/>
              <a:t>Consider this function for approximating the sine function:</a:t>
            </a:r>
          </a:p>
          <a:p>
            <a:pPr marL="800100" lvl="2" indent="0">
              <a:buNone/>
            </a:pPr>
            <a:r>
              <a:rPr lang="en-CA" sz="1600" dirty="0" smtClean="0">
                <a:latin typeface="Consolas" panose="020B0609020204030204" pitchFamily="49" charset="0"/>
                <a:cs typeface="Consolas" panose="020B0609020204030204" pitchFamily="49" charset="0"/>
              </a:rPr>
              <a:t>double </a:t>
            </a:r>
            <a:r>
              <a:rPr lang="en-CA" sz="1600" dirty="0" err="1">
                <a:latin typeface="Consolas" panose="020B0609020204030204" pitchFamily="49" charset="0"/>
                <a:cs typeface="Consolas" panose="020B0609020204030204" pitchFamily="49" charset="0"/>
              </a:rPr>
              <a:t>my_sin</a:t>
            </a:r>
            <a:r>
              <a:rPr lang="en-CA" sz="1600" dirty="0">
                <a:latin typeface="Consolas" panose="020B0609020204030204" pitchFamily="49" charset="0"/>
                <a:cs typeface="Consolas" panose="020B0609020204030204" pitchFamily="49" charset="0"/>
              </a:rPr>
              <a:t>( double x, bool </a:t>
            </a:r>
            <a:r>
              <a:rPr lang="en-CA" sz="1600" dirty="0" err="1" smtClean="0">
                <a:latin typeface="Consolas" panose="020B0609020204030204" pitchFamily="49" charset="0"/>
                <a:cs typeface="Consolas" panose="020B0609020204030204" pitchFamily="49" charset="0"/>
              </a:rPr>
              <a:t>using_degrees</a:t>
            </a:r>
            <a:r>
              <a:rPr lang="en-CA" sz="1600" dirty="0" smtClean="0">
                <a:solidFill>
                  <a:srgbClr val="FF0000"/>
                </a:solidFill>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 false</a:t>
            </a:r>
            <a:r>
              <a:rPr lang="en-CA" sz="1600" b="1" dirty="0" smtClean="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double </a:t>
            </a:r>
            <a:r>
              <a:rPr lang="en-CA" sz="1600" dirty="0" err="1" smtClean="0">
                <a:latin typeface="Consolas" panose="020B0609020204030204" pitchFamily="49" charset="0"/>
                <a:cs typeface="Consolas" panose="020B0609020204030204" pitchFamily="49" charset="0"/>
              </a:rPr>
              <a:t>my_sin</a:t>
            </a:r>
            <a:r>
              <a:rPr lang="en-CA" sz="1600" dirty="0" smtClean="0">
                <a:latin typeface="Consolas" panose="020B0609020204030204" pitchFamily="49" charset="0"/>
                <a:cs typeface="Consolas" panose="020B0609020204030204" pitchFamily="49" charset="0"/>
              </a:rPr>
              <a:t>( double x, bool </a:t>
            </a:r>
            <a:r>
              <a:rPr lang="en-CA" sz="1600" dirty="0" err="1" smtClean="0">
                <a:latin typeface="Consolas" panose="020B0609020204030204" pitchFamily="49" charset="0"/>
                <a:cs typeface="Consolas" panose="020B0609020204030204" pitchFamily="49" charset="0"/>
              </a:rPr>
              <a:t>using_degrees</a:t>
            </a:r>
            <a:r>
              <a:rPr lang="en-CA" sz="1600" dirty="0" smtClean="0">
                <a:latin typeface="Consolas" panose="020B0609020204030204" pitchFamily="49" charset="0"/>
                <a:cs typeface="Consolas" panose="020B0609020204030204" pitchFamily="49" charset="0"/>
              </a:rPr>
              <a:t>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double </a:t>
            </a:r>
            <a:r>
              <a:rPr lang="en-CA" sz="1600" dirty="0" err="1" smtClean="0">
                <a:latin typeface="Consolas" panose="020B0609020204030204" pitchFamily="49" charset="0"/>
                <a:cs typeface="Consolas" panose="020B0609020204030204" pitchFamily="49" charset="0"/>
              </a:rPr>
              <a:t>const</a:t>
            </a:r>
            <a:r>
              <a:rPr lang="en-CA" sz="1600" dirty="0" smtClean="0">
                <a:latin typeface="Consolas" panose="020B0609020204030204" pitchFamily="49" charset="0"/>
                <a:cs typeface="Consolas" panose="020B0609020204030204" pitchFamily="49" charset="0"/>
              </a:rPr>
              <a:t> RADIANS_PER_DEGREE{M_PI/180.0};</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if ( </a:t>
            </a:r>
            <a:r>
              <a:rPr lang="en-CA" sz="1600" dirty="0" err="1" smtClean="0">
                <a:latin typeface="Consolas" panose="020B0609020204030204" pitchFamily="49" charset="0"/>
                <a:cs typeface="Consolas" panose="020B0609020204030204" pitchFamily="49" charset="0"/>
              </a:rPr>
              <a:t>using_degrees</a:t>
            </a:r>
            <a:r>
              <a:rPr lang="en-CA" sz="1600" dirty="0" smtClean="0">
                <a:latin typeface="Consolas" panose="020B0609020204030204" pitchFamily="49" charset="0"/>
                <a:cs typeface="Consolas" panose="020B0609020204030204" pitchFamily="49" charset="0"/>
              </a:rPr>
              <a:t> ) {</a:t>
            </a:r>
          </a:p>
          <a:p>
            <a:pPr marL="800100" lvl="2" indent="0">
              <a:buNone/>
            </a:pPr>
            <a:r>
              <a:rPr lang="en-CA" sz="1600" dirty="0">
                <a:latin typeface="Consolas" panose="020B0609020204030204" pitchFamily="49" charset="0"/>
                <a:cs typeface="Consolas" panose="020B0609020204030204" pitchFamily="49" charset="0"/>
              </a:rPr>
              <a:t>        x </a:t>
            </a:r>
            <a:r>
              <a:rPr lang="en-CA" sz="1600" dirty="0" smtClean="0">
                <a:latin typeface="Consolas" panose="020B0609020204030204" pitchFamily="49" charset="0"/>
                <a:cs typeface="Consolas" panose="020B0609020204030204" pitchFamily="49" charset="0"/>
              </a:rPr>
              <a:t>*= RADIANS_PER_DEGREE</a:t>
            </a:r>
            <a:r>
              <a:rPr lang="en-CA" sz="1600" b="1" dirty="0" smtClean="0">
                <a:latin typeface="Consolas" panose="020B0609020204030204" pitchFamily="49" charset="0"/>
                <a:cs typeface="Consolas" panose="020B0609020204030204" pitchFamily="49" charset="0"/>
              </a:rPr>
              <a:t>;  </a:t>
            </a: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This check assumes 'x' has units radians</a:t>
            </a:r>
            <a:endParaRPr lang="en-CA" sz="1600" dirty="0" smtClean="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rPr>
              <a:t>    </a:t>
            </a:r>
            <a:r>
              <a:rPr lang="en-US" sz="1600" dirty="0">
                <a:latin typeface="Consolas" panose="020B0609020204030204" pitchFamily="49" charset="0"/>
              </a:rPr>
              <a:t>assert( (x &gt;= 0.0) &amp;&amp; (x &lt;= M_PI_2)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4.0*x*x/(M_PI*M_PI)*(</a:t>
            </a:r>
          </a:p>
          <a:p>
            <a:pPr marL="800100" lvl="2" indent="0">
              <a:buNone/>
            </a:pPr>
            <a:r>
              <a:rPr lang="en-US" sz="1600" dirty="0">
                <a:latin typeface="Consolas" panose="020B0609020204030204" pitchFamily="49" charset="0"/>
              </a:rPr>
              <a:t>        x - 4/M_PI*x - M_PI + 3.0</a:t>
            </a:r>
          </a:p>
          <a:p>
            <a:pPr marL="800100" lvl="2" indent="0">
              <a:buNone/>
            </a:pPr>
            <a:r>
              <a:rPr lang="en-US" sz="1600" dirty="0">
                <a:latin typeface="Consolas" panose="020B0609020204030204" pitchFamily="49" charset="0"/>
              </a:rPr>
              <a:t>    ) + x;</a:t>
            </a:r>
            <a:r>
              <a:rPr lang="en-CA" sz="1600" dirty="0" smtClean="0">
                <a:latin typeface="Consolas" panose="020B0609020204030204" pitchFamily="49" charset="0"/>
                <a:cs typeface="Consolas" panose="020B0609020204030204" pitchFamily="49" charset="0"/>
              </a:rPr>
              <a:t>    // The rest of the fast sine algorithm</a:t>
            </a:r>
          </a:p>
          <a:p>
            <a:pPr marL="800100" lvl="2" indent="0">
              <a:buNone/>
            </a:pPr>
            <a:r>
              <a:rPr lang="en-CA" sz="1600" dirty="0">
                <a:latin typeface="Consolas" panose="020B0609020204030204" pitchFamily="49" charset="0"/>
                <a:cs typeface="Consolas" panose="020B0609020204030204" pitchFamily="49" charset="0"/>
              </a:rPr>
              <a:t>}</a:t>
            </a:r>
            <a:endParaRPr lang="en-CA" sz="1600" dirty="0" smtClean="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2202377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use and application of default values for parameters</a:t>
            </a:r>
            <a:endParaRPr lang="en-CA" dirty="0" smtClean="0">
              <a:latin typeface="Consolas" panose="020B0609020204030204" pitchFamily="49" charset="0"/>
              <a:cs typeface="Consolas" panose="020B0609020204030204" pitchFamily="49" charset="0"/>
            </a:endParaRPr>
          </a:p>
          <a:p>
            <a:pPr lvl="1"/>
            <a:r>
              <a:rPr lang="en-CA" dirty="0" smtClean="0"/>
              <a:t>Know the syntax:</a:t>
            </a:r>
          </a:p>
          <a:p>
            <a:pPr lvl="2"/>
            <a:r>
              <a:rPr lang="en-CA" dirty="0" smtClean="0"/>
              <a:t>All parameters after the first with a default value must have a default value</a:t>
            </a:r>
          </a:p>
          <a:p>
            <a:pPr lvl="2"/>
            <a:r>
              <a:rPr lang="en-CA" dirty="0" smtClean="0"/>
              <a:t>Default values cannot be skipped</a:t>
            </a:r>
          </a:p>
          <a:p>
            <a:pPr lvl="2"/>
            <a:r>
              <a:rPr lang="en-CA" dirty="0" smtClean="0"/>
              <a:t>The default values should be the obvious values</a:t>
            </a:r>
          </a:p>
          <a:p>
            <a:pPr lvl="1"/>
            <a:endParaRPr lang="en-CA" dirty="0" smtClean="0"/>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1|9.7|10.2|16.2|9"/>
</p:tagLst>
</file>

<file path=ppt/tags/tag2.xml><?xml version="1.0" encoding="utf-8"?>
<p:tagLst xmlns:a="http://schemas.openxmlformats.org/drawingml/2006/main" xmlns:r="http://schemas.openxmlformats.org/officeDocument/2006/relationships" xmlns:p="http://schemas.openxmlformats.org/presentationml/2006/main">
  <p:tag name="TIMING" val="|11.8|3|6.5|14.5"/>
</p:tagLst>
</file>

<file path=ppt/tags/tag3.xml><?xml version="1.0" encoding="utf-8"?>
<p:tagLst xmlns:a="http://schemas.openxmlformats.org/drawingml/2006/main" xmlns:r="http://schemas.openxmlformats.org/officeDocument/2006/relationships" xmlns:p="http://schemas.openxmlformats.org/presentationml/2006/main">
  <p:tag name="TIMING" val="|7.1|18.1|7.3|13.3"/>
</p:tagLst>
</file>

<file path=ppt/tags/tag4.xml><?xml version="1.0" encoding="utf-8"?>
<p:tagLst xmlns:a="http://schemas.openxmlformats.org/drawingml/2006/main" xmlns:r="http://schemas.openxmlformats.org/officeDocument/2006/relationships" xmlns:p="http://schemas.openxmlformats.org/presentationml/2006/main">
  <p:tag name="TIMING" val="|14|18.2|12.5|16|6.1"/>
</p:tagLst>
</file>

<file path=ppt/tags/tag5.xml><?xml version="1.0" encoding="utf-8"?>
<p:tagLst xmlns:a="http://schemas.openxmlformats.org/drawingml/2006/main" xmlns:r="http://schemas.openxmlformats.org/officeDocument/2006/relationships" xmlns:p="http://schemas.openxmlformats.org/presentationml/2006/main">
  <p:tag name="TIMING" val="|19.6|18.6"/>
</p:tagLst>
</file>

<file path=ppt/tags/tag6.xml><?xml version="1.0" encoding="utf-8"?>
<p:tagLst xmlns:a="http://schemas.openxmlformats.org/drawingml/2006/main" xmlns:r="http://schemas.openxmlformats.org/officeDocument/2006/relationships" xmlns:p="http://schemas.openxmlformats.org/presentationml/2006/main">
  <p:tag name="TIMING" val="|29.1|1.4"/>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83046</TotalTime>
  <Words>944</Words>
  <Application>Microsoft Office PowerPoint</Application>
  <PresentationFormat>On-screen Show (4:3)</PresentationFormat>
  <Paragraphs>126</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ＭＳ Ｐゴシック</vt:lpstr>
      <vt:lpstr>Arial</vt:lpstr>
      <vt:lpstr>Calibri</vt:lpstr>
      <vt:lpstr>Consolas</vt:lpstr>
      <vt:lpstr>Constantia</vt:lpstr>
      <vt:lpstr>Georgia</vt:lpstr>
      <vt:lpstr>Times New Roman</vt:lpstr>
      <vt:lpstr>Custom Design</vt:lpstr>
      <vt:lpstr>Default values of parameters</vt:lpstr>
      <vt:lpstr>Outline</vt:lpstr>
      <vt:lpstr>Introduction</vt:lpstr>
      <vt:lpstr>Default values of parameters</vt:lpstr>
      <vt:lpstr>Default values of parameters</vt:lpstr>
      <vt:lpstr>Example program</vt:lpstr>
      <vt:lpstr>Choice of default values</vt:lpstr>
      <vt:lpstr>Application</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1492</cp:revision>
  <dcterms:created xsi:type="dcterms:W3CDTF">2009-09-11T23:00:44Z</dcterms:created>
  <dcterms:modified xsi:type="dcterms:W3CDTF">2024-10-02T12:06:37Z</dcterms:modified>
</cp:coreProperties>
</file>